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mov" ContentType="video/quicktime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comments/comment1.xml" ContentType="application/vnd.openxmlformats-officedocument.presentationml.comments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31"/>
  </p:notesMasterIdLst>
  <p:handoutMasterIdLst>
    <p:handoutMasterId r:id="rId32"/>
  </p:handoutMasterIdLst>
  <p:sldIdLst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11" r:id="rId30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67" userDrawn="1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74" userDrawn="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72">
          <p15:clr>
            <a:srgbClr val="A4A3A4"/>
          </p15:clr>
        </p15:guide>
        <p15:guide id="13" orient="horz" pos="482">
          <p15:clr>
            <a:srgbClr val="A4A3A4"/>
          </p15:clr>
        </p15:guide>
        <p15:guide id="14" orient="horz" pos="252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ente di Microsoft Office" initials="Office [2]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E6B3"/>
    <a:srgbClr val="FFCC66"/>
    <a:srgbClr val="FF9933"/>
    <a:srgbClr val="FF00FF"/>
    <a:srgbClr val="FF7C80"/>
    <a:srgbClr val="00FF00"/>
    <a:srgbClr val="000000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247" autoAdjust="0"/>
    <p:restoredTop sz="50000" autoAdjust="0"/>
  </p:normalViewPr>
  <p:slideViewPr>
    <p:cSldViewPr snapToObjects="1">
      <p:cViewPr>
        <p:scale>
          <a:sx n="74" d="100"/>
          <a:sy n="74" d="100"/>
        </p:scale>
        <p:origin x="94" y="235"/>
      </p:cViewPr>
      <p:guideLst>
        <p:guide orient="horz" pos="391"/>
        <p:guide orient="horz" pos="1275"/>
        <p:guide orient="horz" pos="3929"/>
        <p:guide orient="horz" pos="2160"/>
        <p:guide orient="horz" pos="3067"/>
        <p:guide orient="horz" pos="4269"/>
        <p:guide orient="horz" pos="3997"/>
        <p:guide pos="74"/>
        <p:guide pos="7585"/>
        <p:guide pos="3839"/>
        <p:guide pos="204"/>
        <p:guide pos="7472"/>
        <p:guide orient="horz" pos="482"/>
        <p:guide orient="horz" pos="252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0" d="100"/>
          <a:sy n="60" d="100"/>
        </p:scale>
        <p:origin x="3216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commentAuthors" Target="commentAuthor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19T00:52:06.15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19.12.2017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0.png>
</file>

<file path=ppt/media/image100.png>
</file>

<file path=ppt/media/image11.png>
</file>

<file path=ppt/media/image110.png>
</file>

<file path=ppt/media/image111.png>
</file>

<file path=ppt/media/image12.png>
</file>

<file path=ppt/media/image120.png>
</file>

<file path=ppt/media/image13.png>
</file>

<file path=ppt/media/image130.png>
</file>

<file path=ppt/media/image131.png>
</file>

<file path=ppt/media/image14.jpg>
</file>

<file path=ppt/media/image14.png>
</file>

<file path=ppt/media/image141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19.wmf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jpg>
</file>

<file path=ppt/media/image5.jpg>
</file>

<file path=ppt/media/image5.png>
</file>

<file path=ppt/media/image6.jpeg>
</file>

<file path=ppt/media/image6.png>
</file>

<file path=ppt/media/image7.png>
</file>

<file path=ppt/media/image7.wmf>
</file>

<file path=ppt/media/image8.png>
</file>

<file path=ppt/media/image9.png>
</file>

<file path=ppt/media/image90.png>
</file>

<file path=ppt/media/image91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19.12.2017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</a:t>
            </a:r>
          </a:p>
          <a:p>
            <a:r>
              <a:rPr lang="en-US" dirty="0"/>
              <a:t>Today me and Francesca will present the research made by </a:t>
            </a:r>
            <a:r>
              <a:rPr lang="en-US" dirty="0" err="1"/>
              <a:t>HollKamp</a:t>
            </a:r>
            <a:r>
              <a:rPr lang="en-US" dirty="0"/>
              <a:t> and Gordon in 1996 about the comparison between </a:t>
            </a:r>
            <a:r>
              <a:rPr lang="en-US" dirty="0" err="1"/>
              <a:t>piezos</a:t>
            </a:r>
            <a:r>
              <a:rPr lang="en-US" dirty="0"/>
              <a:t> and constrained layer damping.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53088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80352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33050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32663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76705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29520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46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70714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99695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975111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82454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462158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5086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5307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91024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92374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45574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27200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67259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24053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01691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4DFD3-A240-4707-BFC1-9B299799F8AC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A84C4-A206-4501-9064-AF94C1ACB52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85C16-B3C9-4902-9926-1FCE7B63C41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501F1-A377-4F4D-9E9E-EF07911F826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F150-2A08-4E73-BFD7-15E15B7F1BF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FFA33-53AB-48DB-A867-F8D96C85496B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88D77-DB74-408F-A3F4-3D60F7DE7D24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C1DA4-9949-4645-A464-9FBBF71AEDC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E431-1D34-445E-929A-BF0502DCF00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7DC89-1895-4430-AE7D-66E91A1A893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4D0-1BE0-46E7-95BA-66AFFD17EA6B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97CB0-9767-4CB4-8FD6-A4F7723CB289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8357-1CDD-4873-97B8-1C3332A00EA8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34F51-1546-4FCF-8801-85C611EB9780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6CDE5-8E11-4066-A73C-0F832127395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28C27-DA25-4DE0-9779-E2E406F2966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131A3-84E7-4C91-8DE2-7CF2B41820A0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2C23-DCC1-4BE9-B97A-A68DC745766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44FBD-B111-4D7F-991D-9DA41777350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AEE80-FC16-42DB-A32D-72AED2B5C8D9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21FE-D649-4DA7-9C68-EDAE9595E71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6AFAB-1854-42B4-B7C3-9CD27D314439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E355E-FB23-4A5D-A551-6453E956D268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AA0C8-57B9-4CB7-A710-6643B896695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C82-A96F-4F61-B387-9430B4A55206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6CE82-E53C-43EF-B7D8-70EF18475290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66583-AA57-4787-98F2-943B632DF064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557A-378F-4EE4-994E-E3338F728448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25D15-D4DC-40C2-9F7B-6270FF56549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2CE9D-5AB5-4628-9114-7ED0915DFAD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CB188-14CF-4E9C-8A9A-785E99DB8111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D37C-9A31-4807-A94C-AEE9BDEACE8E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2DE3-8CF8-4822-BA8E-EE003622829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5A31-BF07-4C9E-ADAC-5F2D7778FE6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D06F7-065A-41D3-A614-D5998FFC3B18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FCB1E-2B78-4BDA-A045-A7835570795E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0BB07-3E0C-4F9F-A9B0-301764437226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0C2C-12C6-452B-A107-F9371D3C3D41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D1C7-EFBF-429B-AB3C-1CC664DA7E84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95F3C-BA38-4962-8B97-C77B4FBD0035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A248-BB28-40EE-9E66-DF108DA30BAF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6F83-20AB-4DB4-A95D-F715AA463E41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5B8B3-CC82-4EDE-925C-D62A90AFA27F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0572B-D33C-44C0-8B8F-0A939AF3E66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C3D0-8370-4B16-8AFB-7503E67ACD89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0F29-FDFA-4CD0-95BF-5E57E149934B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11183-4B55-4DD6-9E15-7AB2A43FEBC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3C85-D4F2-4E93-818E-DA9CA0C2558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DF41C-D832-4711-B41D-593EAFA1D1A5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E33D1-6CFC-4D28-8BC3-A3C60ABB26E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AF26-7FEC-4810-9722-9134539F745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47B4-2605-4C5F-9D31-2F62DDB4018E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D304-DC96-4B94-9D4E-71413C54448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4D67-43F5-4134-B76D-C8EE7FCEEF6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C7BE2-CCCD-4A5D-A722-C7711CA2530C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D13F0-750F-472C-A666-419C2133C170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5ECB8-9EEA-4C95-9352-C4993A05463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41E95-D8C3-42BC-81D2-945F7D6220BF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A4141-D59C-4B59-A501-9057E708A94E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8828-05FE-45FB-A776-2E233EA1D7F8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CD2E8-7A2A-4F7E-9FB4-5D6C44E19029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C186-5405-425F-932A-0583CEEA54C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217A-6F6C-471E-8D8A-5720A394312C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A530-9D0F-4958-9F0F-FC94E1F66F4A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0CAF9-E6D3-4332-B82A-96A1F2CE2C6E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47880-C88D-47E4-A5D9-A382312EEEAF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CE6-40FB-492D-B644-DE1F075D66B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93E1-8F6B-46B1-911F-5B93B31327AC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894D-FE64-493B-99FF-849A34FCD311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E35F5-8459-48C1-A16C-A729B913679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BAE6-937F-4BD8-B9B6-493AFFAF1DF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D34A6-877F-4BD3-A5F8-5340079BB034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1E082F61-6B09-4EC3-82A4-8E0AFB6547D3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endParaRPr lang="en-GB" sz="800" baseline="0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73" y="6313209"/>
            <a:ext cx="1721840" cy="46382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B9664DA-7FF8-42D8-8406-5465260E640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4A42FB9-0BC8-4C0F-9278-10617F15519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20084B5E-0692-4837-9EEF-C31E39D811C0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9C78DE59-A60E-4A2C-A940-05A21194A491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C832F0E1-8CD5-4829-9676-4F90751EC77D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53FB3CA-257E-4943-AF3E-D195BA72EB4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3C442DB-9629-47DE-993D-D833DEC56C8C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3C544B3-AC2F-4DB5-A68A-82E05FE26D22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6" Type="http://schemas.openxmlformats.org/officeDocument/2006/relationships/image" Target="../media/image16.png"/><Relationship Id="rId5" Type="http://schemas.openxmlformats.org/officeDocument/2006/relationships/image" Target="../media/image130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comments" Target="../comments/comment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Relationship Id="rId6" Type="http://schemas.openxmlformats.org/officeDocument/2006/relationships/image" Target="../media/image111.png"/><Relationship Id="rId5" Type="http://schemas.openxmlformats.org/officeDocument/2006/relationships/image" Target="../media/image100.png"/><Relationship Id="rId4" Type="http://schemas.openxmlformats.org/officeDocument/2006/relationships/image" Target="../media/image9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9.wmf"/><Relationship Id="rId2" Type="http://schemas.openxmlformats.org/officeDocument/2006/relationships/tags" Target="../tags/tag13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31.png"/><Relationship Id="rId10" Type="http://schemas.openxmlformats.org/officeDocument/2006/relationships/image" Target="../media/image20.png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15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Relationship Id="rId6" Type="http://schemas.openxmlformats.org/officeDocument/2006/relationships/image" Target="../media/image19.png"/><Relationship Id="rId5" Type="http://schemas.openxmlformats.org/officeDocument/2006/relationships/image" Target="../media/image180.png"/><Relationship Id="rId4" Type="http://schemas.openxmlformats.org/officeDocument/2006/relationships/image" Target="../media/image17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microsoft.com/office/2007/relationships/media" Target="../media/media1.mov"/><Relationship Id="rId7" Type="http://schemas.openxmlformats.org/officeDocument/2006/relationships/oleObject" Target="../embeddings/oleObject3.bin"/><Relationship Id="rId2" Type="http://schemas.openxmlformats.org/officeDocument/2006/relationships/tags" Target="../tags/tag15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23.png"/><Relationship Id="rId4" Type="http://schemas.openxmlformats.org/officeDocument/2006/relationships/video" Target="../media/media1.mov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7.wmf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5" Type="http://schemas.openxmlformats.org/officeDocument/2006/relationships/hyperlink" Target="https://collective-dynamics.eu/index.php/cod/article/view/A2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90.png"/><Relationship Id="rId12" Type="http://schemas.openxmlformats.org/officeDocument/2006/relationships/image" Target="../media/image1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4" Type="http://schemas.openxmlformats.org/officeDocument/2006/relationships/image" Target="../media/image12.png"/><Relationship Id="rId9" Type="http://schemas.openxmlformats.org/officeDocument/2006/relationships/image" Target="../media/image1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u="sng" dirty="0"/>
          </a:p>
          <a:p>
            <a:endParaRPr lang="pt-BR" dirty="0"/>
          </a:p>
          <a:p>
            <a:r>
              <a:rPr lang="tr-TR" dirty="0"/>
              <a:t>Emek Barış </a:t>
            </a:r>
            <a:r>
              <a:rPr lang="tr-TR" dirty="0" err="1"/>
              <a:t>Küçüktabak</a:t>
            </a:r>
            <a:r>
              <a:rPr lang="tr-TR" dirty="0"/>
              <a:t>, </a:t>
            </a:r>
            <a:r>
              <a:rPr lang="pt-BR" dirty="0"/>
              <a:t>Francesca </a:t>
            </a:r>
            <a:r>
              <a:rPr lang="pt-BR" dirty="0" err="1"/>
              <a:t>Sabena</a:t>
            </a:r>
            <a:r>
              <a:rPr lang="pt-BR" dirty="0"/>
              <a:t>, Emile </a:t>
            </a:r>
            <a:r>
              <a:rPr lang="pt-BR" dirty="0" err="1"/>
              <a:t>Courthoud</a:t>
            </a:r>
            <a:r>
              <a:rPr lang="pt-BR" dirty="0"/>
              <a:t>, </a:t>
            </a:r>
            <a:r>
              <a:rPr lang="nb-NO" dirty="0" err="1">
                <a:solidFill>
                  <a:srgbClr val="FFFFFF"/>
                </a:solidFill>
              </a:rPr>
              <a:t>Hangxi</a:t>
            </a:r>
            <a:r>
              <a:rPr lang="nb-NO" dirty="0">
                <a:solidFill>
                  <a:srgbClr val="FFFFFF"/>
                </a:solidFill>
              </a:rPr>
              <a:t> Li</a:t>
            </a:r>
            <a:r>
              <a:rPr lang="pt-BR" dirty="0">
                <a:solidFill>
                  <a:srgbClr val="FFFFFF"/>
                </a:solidFill>
              </a:rPr>
              <a:t>  </a:t>
            </a:r>
          </a:p>
          <a:p>
            <a:endParaRPr lang="pt-BR" dirty="0"/>
          </a:p>
          <a:p>
            <a:endParaRPr lang="en-GB" sz="500" dirty="0"/>
          </a:p>
          <a:p>
            <a:endParaRPr lang="en-GB" sz="16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0E184-6E97-4972-B9A9-2953F3099315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11537949" cy="1656184"/>
          </a:xfrm>
        </p:spPr>
        <p:txBody>
          <a:bodyPr/>
          <a:lstStyle/>
          <a:p>
            <a:pPr algn="ctr"/>
            <a:r>
              <a:rPr lang="en-GB" sz="2000" dirty="0"/>
              <a:t>Lecture with Computer Exercises: Modelling and Simulating Social Systems with MATLAB </a:t>
            </a:r>
            <a:br>
              <a:rPr lang="en-GB" sz="2000" dirty="0"/>
            </a:br>
            <a:br>
              <a:rPr lang="en-GB" sz="2000" dirty="0"/>
            </a:br>
            <a:r>
              <a:rPr lang="en-GB" dirty="0"/>
              <a:t>How do participants act during an </a:t>
            </a:r>
            <a:r>
              <a:rPr lang="en-GB" dirty="0" err="1"/>
              <a:t>apéro</a:t>
            </a:r>
            <a:r>
              <a:rPr lang="en-GB" dirty="0"/>
              <a:t> at ETH?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7" name="Rectangle 6"/>
          <p:cNvSpPr/>
          <p:nvPr/>
        </p:nvSpPr>
        <p:spPr>
          <a:xfrm>
            <a:off x="10433551" y="3212976"/>
            <a:ext cx="149271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dirty="0" err="1">
                <a:solidFill>
                  <a:schemeClr val="bg2">
                    <a:lumMod val="85000"/>
                  </a:schemeClr>
                </a:solidFill>
                <a:latin typeface="Verdana" panose="020B0604030504040204" pitchFamily="34" charset="0"/>
              </a:rPr>
              <a:t>source:kestrel-cam</a:t>
            </a:r>
            <a:endParaRPr lang="en-GB" sz="1050" dirty="0">
              <a:solidFill>
                <a:schemeClr val="bg2">
                  <a:lumMod val="8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60971" y="6308726"/>
            <a:ext cx="1800200" cy="549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81451" y="1124744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%add picture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61" b="16405"/>
          <a:stretch/>
        </p:blipFill>
        <p:spPr>
          <a:xfrm>
            <a:off x="323849" y="620688"/>
            <a:ext cx="11537949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5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Description </a:t>
            </a:r>
            <a:r>
              <a:rPr lang="de-CH" sz="2400" b="1" dirty="0" err="1"/>
              <a:t>of</a:t>
            </a:r>
            <a:r>
              <a:rPr lang="de-CH" sz="2400" b="1" dirty="0"/>
              <a:t> </a:t>
            </a:r>
            <a:r>
              <a:rPr lang="de-CH" sz="2400" b="1" dirty="0" err="1"/>
              <a:t>the</a:t>
            </a:r>
            <a:r>
              <a:rPr lang="de-CH" sz="2400" b="1" dirty="0"/>
              <a:t> Model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8717" y="1613404"/>
            <a:ext cx="8812946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/>
              <a:t>Force due to obstacles and walls</a:t>
            </a:r>
          </a:p>
          <a:p>
            <a:pPr marL="1828800" lvl="3" indent="-457200">
              <a:buFont typeface="Wingdings" charset="2"/>
              <a:buChar char="Ø"/>
            </a:pPr>
            <a:endParaRPr lang="en-US" dirty="0"/>
          </a:p>
          <a:p>
            <a:pPr marL="1371600" lvl="2" indent="-457200">
              <a:buFont typeface="Wingdings" charset="2"/>
              <a:buChar char="Ø"/>
            </a:pPr>
            <a:r>
              <a:rPr lang="en-US" dirty="0"/>
              <a:t>Monotonically decreasing force field </a:t>
            </a:r>
          </a:p>
          <a:p>
            <a:pPr marL="1371600" lvl="2" indent="-457200">
              <a:buFont typeface="Wingdings" charset="2"/>
              <a:buChar char="Ø"/>
            </a:pPr>
            <a:endParaRPr lang="en-US" dirty="0"/>
          </a:p>
          <a:p>
            <a:pPr marL="1371600" lvl="2" indent="-457200">
              <a:buFont typeface="Wingdings" charset="2"/>
              <a:buChar char="Ø"/>
            </a:pPr>
            <a:endParaRPr lang="en-US" dirty="0"/>
          </a:p>
          <a:p>
            <a:pPr marL="1371600" lvl="2" indent="-45720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Total Force</a:t>
            </a:r>
          </a:p>
          <a:p>
            <a:pPr marL="1257300" lvl="2" indent="-342900">
              <a:buFont typeface="Wingdings" charset="2"/>
              <a:buChar char="Ø"/>
            </a:pPr>
            <a:endParaRPr lang="en-US" sz="2400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Summation of all forces 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57FECBC-CD11-47E9-8D82-7E633E3B13A0}"/>
                  </a:ext>
                </a:extLst>
              </p:cNvPr>
              <p:cNvSpPr txBox="1"/>
              <p:nvPr/>
            </p:nvSpPr>
            <p:spPr>
              <a:xfrm>
                <a:off x="3861371" y="2924944"/>
                <a:ext cx="3038268" cy="422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zh-CN" alt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e>
                      <m:sub>
                        <m:r>
                          <a:rPr lang="zh-CN" altLang="en-US" sz="22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zh-CN" sz="2200" i="1" smtClean="0">
                        <a:latin typeface="Cambria Math" panose="02040503050406030204" pitchFamily="18" charset="0"/>
                      </a:rPr>
                      <m:t>≔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sSub>
                          <m:sSubPr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a:rPr lang="zh-CN" altLang="en-US" sz="22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zh-CN" altLang="en-US" sz="22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‖"/>
                        <m:endChr m:val="‖"/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a:rPr lang="zh-CN" altLang="en-US" sz="22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2200" dirty="0"/>
                  <a:t>)</a:t>
                </a:r>
                <a:endParaRPr lang="zh-CN" altLang="en-US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57FECBC-CD11-47E9-8D82-7E633E3B13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1371" y="2924944"/>
                <a:ext cx="3038268" cy="422680"/>
              </a:xfrm>
              <a:prstGeom prst="rect">
                <a:avLst/>
              </a:prstGeom>
              <a:blipFill rotWithShape="0">
                <a:blip r:embed="rId4"/>
                <a:stretch>
                  <a:fillRect t="-8696" r="-5010" b="-318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9AC8903-BAE7-491E-AF1D-DA5CAD967CE0}"/>
                  </a:ext>
                </a:extLst>
              </p:cNvPr>
              <p:cNvSpPr txBox="1"/>
              <p:nvPr/>
            </p:nvSpPr>
            <p:spPr>
              <a:xfrm>
                <a:off x="3041271" y="5171351"/>
                <a:ext cx="5036956" cy="862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≔</m:t>
                      </m:r>
                      <m:sSubSup>
                        <m:sSubSup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d>
                        <m:d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  <m:sup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zh-CN" altLang="en-US" sz="22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𝛼𝛽</m:t>
                              </m:r>
                            </m:sub>
                          </m:sSub>
                        </m:e>
                      </m:nary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9AC8903-BAE7-491E-AF1D-DA5CAD967C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1271" y="5171351"/>
                <a:ext cx="5036956" cy="86273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Oval 13"/>
          <p:cNvSpPr/>
          <p:nvPr/>
        </p:nvSpPr>
        <p:spPr>
          <a:xfrm>
            <a:off x="8433879" y="2433118"/>
            <a:ext cx="216024" cy="21602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9072016" y="859662"/>
            <a:ext cx="1872208" cy="1846986"/>
          </a:xfrm>
          <a:prstGeom prst="line">
            <a:avLst/>
          </a:prstGeom>
          <a:ln w="57150" cap="sq">
            <a:solidFill>
              <a:srgbClr val="FF0000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8078227" y="2630153"/>
            <a:ext cx="396254" cy="423178"/>
          </a:xfrm>
          <a:prstGeom prst="straightConnector1">
            <a:avLst/>
          </a:prstGeom>
          <a:ln w="38100" cap="sq">
            <a:solidFill>
              <a:srgbClr val="00B0F0"/>
            </a:solidFill>
            <a:round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8026754" y="2893505"/>
                <a:ext cx="700063" cy="4720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zh-CN" sz="22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200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26754" y="2893505"/>
                <a:ext cx="700063" cy="47205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/>
          <p:cNvCxnSpPr/>
          <p:nvPr/>
        </p:nvCxnSpPr>
        <p:spPr>
          <a:xfrm flipV="1">
            <a:off x="8637913" y="1458028"/>
            <a:ext cx="1044116" cy="1014411"/>
          </a:xfrm>
          <a:prstGeom prst="straightConnector1">
            <a:avLst/>
          </a:prstGeom>
          <a:ln w="12700" cap="sq">
            <a:solidFill>
              <a:schemeClr val="tx1"/>
            </a:solidFill>
            <a:prstDash val="dash"/>
            <a:round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9021797" y="1974434"/>
                <a:ext cx="706347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1797" y="1974434"/>
                <a:ext cx="706347" cy="430887"/>
              </a:xfrm>
              <a:prstGeom prst="rect">
                <a:avLst/>
              </a:prstGeom>
              <a:blipFill rotWithShape="0">
                <a:blip r:embed="rId7"/>
                <a:stretch>
                  <a:fillRect t="-12676" b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93E7B8AB-733D-4B78-94D1-2C4F4400B2A0}"/>
              </a:ext>
            </a:extLst>
          </p:cNvPr>
          <p:cNvSpPr txBox="1"/>
          <p:nvPr/>
        </p:nvSpPr>
        <p:spPr>
          <a:xfrm>
            <a:off x="204241" y="6531500"/>
            <a:ext cx="7632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Dirk Helbing and Peter Molnar. Social force model for pedestrian dynamics. Phys. Rev. E, 51:4286, May 1995.</a:t>
            </a:r>
            <a:endParaRPr lang="zh-CN" altLang="en-US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361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TextBox 7"/>
          <p:cNvSpPr txBox="1"/>
          <p:nvPr/>
        </p:nvSpPr>
        <p:spPr>
          <a:xfrm>
            <a:off x="528221" y="1467768"/>
            <a:ext cx="6032627" cy="790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Initial position of tables, people and food points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Two table configurations: rectangular and circular dispositions.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The people are initially located on the top-left and top-right of the map.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The position of the tables where the food is distributed are two and they are located on the bottom of the room.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endParaRPr lang="en-US" sz="2400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9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/>
              <a:t>Implementation</a:t>
            </a:r>
            <a:endParaRPr lang="de-CH" sz="2400" b="1" dirty="0"/>
          </a:p>
        </p:txBody>
      </p:sp>
      <p:pic>
        <p:nvPicPr>
          <p:cNvPr id="21" name="Immagine 2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8" t="8000" r="26321" b="11150"/>
          <a:stretch/>
        </p:blipFill>
        <p:spPr>
          <a:xfrm>
            <a:off x="7389763" y="620688"/>
            <a:ext cx="4491887" cy="4431177"/>
          </a:xfrm>
          <a:prstGeom prst="rect">
            <a:avLst/>
          </a:prstGeom>
        </p:spPr>
      </p:pic>
      <p:sp>
        <p:nvSpPr>
          <p:cNvPr id="26" name="CasellaDiTesto 25"/>
          <p:cNvSpPr txBox="1"/>
          <p:nvPr/>
        </p:nvSpPr>
        <p:spPr>
          <a:xfrm>
            <a:off x="12187238" y="0"/>
            <a:ext cx="247533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what concerns the implementation, I’ll first explain the organization of the </a:t>
            </a:r>
            <a:r>
              <a:rPr lang="en-US" dirty="0" err="1"/>
              <a:t>apero</a:t>
            </a:r>
            <a:r>
              <a:rPr lang="en-US" dirty="0"/>
              <a:t> room.</a:t>
            </a:r>
          </a:p>
          <a:p>
            <a:endParaRPr lang="en-US" dirty="0"/>
          </a:p>
          <a:p>
            <a:r>
              <a:rPr lang="en-US" dirty="0"/>
              <a:t>As you can see from the picture, the room has a T shape.</a:t>
            </a:r>
            <a:br>
              <a:rPr lang="en-US" dirty="0"/>
            </a:br>
            <a:r>
              <a:rPr lang="en-US" dirty="0"/>
              <a:t>Every simulation, people are initially distributed in the two top-left and top-right corners of the room.</a:t>
            </a:r>
          </a:p>
          <a:p>
            <a:r>
              <a:rPr lang="en-US" dirty="0"/>
              <a:t>The buffet tables are 2, and they are at the bottom.</a:t>
            </a:r>
          </a:p>
          <a:p>
            <a:r>
              <a:rPr lang="en-US" dirty="0"/>
              <a:t>Once the people get some food, they move to the tables in the </a:t>
            </a:r>
            <a:r>
              <a:rPr lang="en-US" dirty="0" err="1"/>
              <a:t>centre</a:t>
            </a:r>
            <a:r>
              <a:rPr lang="en-US" dirty="0"/>
              <a:t>. We have </a:t>
            </a:r>
            <a:r>
              <a:rPr lang="en-US" dirty="0" err="1"/>
              <a:t>analysed</a:t>
            </a:r>
            <a:r>
              <a:rPr lang="en-US" dirty="0"/>
              <a:t> two table configurations, circular and rectangular.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869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85390" y="1445759"/>
                <a:ext cx="7064413" cy="89255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Person-people repulsive force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Exponential force that decreases with the distance among pedestrians.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=2 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𝐵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0.1 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den>
                    </m:f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 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=60°</m:t>
                    </m:r>
                  </m:oMath>
                </a14:m>
                <a:r>
                  <a:rPr lang="en-US" dirty="0"/>
                  <a:t> visual field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390" y="1445759"/>
                <a:ext cx="7064413" cy="8925520"/>
              </a:xfrm>
              <a:prstGeom prst="rect">
                <a:avLst/>
              </a:prstGeom>
              <a:blipFill rotWithShape="0">
                <a:blip r:embed="rId4"/>
                <a:stretch>
                  <a:fillRect l="-1294" t="-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1197075" y="3030449"/>
                <a:ext cx="4968552" cy="379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mr-IN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𝜔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𝐴</m:t>
                          </m:r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𝐵</m:t>
                          </m:r>
                        </m:sup>
                      </m:sSup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7075" y="3030449"/>
                <a:ext cx="4968552" cy="37971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1629123" y="4253135"/>
                <a:ext cx="6677522" cy="8793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mr-IN" altLang="zh-CN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𝜔</m:t>
                      </m:r>
                      <m:d>
                        <m:dPr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𝑒</m:t>
                              </m:r>
                            </m:e>
                          </m:acc>
                          <m:r>
                            <a:rPr lang="zh-CN" alt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𝑓</m:t>
                              </m:r>
                            </m:e>
                          </m:acc>
                        </m:e>
                      </m:d>
                      <m:r>
                        <a:rPr lang="en-AU" altLang="zh-CN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altLang="zh-CN" sz="22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eqArr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1               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𝑖𝑓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  </m:t>
                              </m:r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𝑒</m:t>
                                  </m:r>
                                </m:e>
                              </m:acc>
                              <m:r>
                                <a:rPr lang="zh-CN" altLang="en-US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𝑓</m:t>
                                  </m:r>
                                </m:e>
                              </m:acc>
                              <m:r>
                                <a:rPr lang="en-AU" altLang="zh-CN" sz="22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≥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AU" altLang="zh-CN" sz="220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AU" altLang="zh-CN" sz="2200" b="0" i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AU" altLang="zh-CN" sz="2200" b="0" i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cos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⁡(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0.3                              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𝑜𝑡h𝑒𝑟𝑤𝑖𝑠𝑒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9123" y="4253135"/>
                <a:ext cx="6677522" cy="8793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magin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827" y="620688"/>
            <a:ext cx="3906989" cy="3672408"/>
          </a:xfrm>
          <a:prstGeom prst="rect">
            <a:avLst/>
          </a:prstGeom>
        </p:spPr>
      </p:pic>
      <p:sp>
        <p:nvSpPr>
          <p:cNvPr id="19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/>
              <a:t>Implementation</a:t>
            </a:r>
            <a:endParaRPr lang="de-CH" sz="2400" b="1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12187238" y="0"/>
            <a:ext cx="269135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Now, coming back to the force, we explained in the social force model it was advised to use monotonically decreasing functions.</a:t>
            </a:r>
          </a:p>
          <a:p>
            <a:r>
              <a:rPr lang="en-US" dirty="0"/>
              <a:t>In our model, the interaction between a person and the other people is described by an exponential function.</a:t>
            </a:r>
            <a:br>
              <a:rPr lang="en-US" dirty="0"/>
            </a:br>
            <a:r>
              <a:rPr lang="en-US" dirty="0"/>
              <a:t>The parameters assume the same values the researcher have used in the social force model</a:t>
            </a:r>
          </a:p>
          <a:p>
            <a:r>
              <a:rPr lang="en-US" dirty="0"/>
              <a:t>(A=2N, B=0.1 per meter)</a:t>
            </a:r>
          </a:p>
          <a:p>
            <a:r>
              <a:rPr lang="en-US" dirty="0"/>
              <a:t>The visual field spans for 60 degrees. If a person is outside the visual field, for example behind him, the force drops to 30%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33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ttangolo 9"/>
              <p:cNvSpPr/>
              <p:nvPr/>
            </p:nvSpPr>
            <p:spPr>
              <a:xfrm>
                <a:off x="765027" y="1446342"/>
                <a:ext cx="6336704" cy="29546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Table-person repulsive force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The tables hinder the motion of the people while pedestrians move towards their objective.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Tables are modeled as point-like particles.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Table-person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altLang="zh-CN" i="1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AU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is set equal to </a:t>
                </a: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</a:rPr>
                      <m:t>0.05</m:t>
                    </m:r>
                    <m:r>
                      <a:rPr lang="en-AU" altLang="zh-CN" b="0" i="1" smtClean="0">
                        <a:latin typeface="Cambria Math" charset="0"/>
                      </a:rPr>
                      <m:t>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</a:rPr>
                          <m:t>𝑁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dirty="0"/>
                  <a:t> for all the tables.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</p:txBody>
          </p:sp>
        </mc:Choice>
        <mc:Fallback xmlns="">
          <p:sp>
            <p:nvSpPr>
              <p:cNvPr id="10" name="Rettangolo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027" y="1446342"/>
                <a:ext cx="6336704" cy="2954655"/>
              </a:xfrm>
              <a:prstGeom prst="rect">
                <a:avLst/>
              </a:prstGeom>
              <a:blipFill rotWithShape="0">
                <a:blip r:embed="rId4"/>
                <a:stretch>
                  <a:fillRect l="-1442" t="-1443" r="-1250" b="-12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2226805" y="4733763"/>
                <a:ext cx="2387548" cy="7612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2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805" y="4733763"/>
                <a:ext cx="2387548" cy="76129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5445547" y="4589525"/>
                <a:ext cx="4847104" cy="1025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s-I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AU" altLang="zh-CN" sz="22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𝑁𝑡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3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5547" y="4589525"/>
                <a:ext cx="4847104" cy="102579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/>
              <a:t>Implementation</a:t>
            </a:r>
            <a:endParaRPr lang="de-CH" sz="2400" b="1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12187238" y="0"/>
            <a:ext cx="26913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table-person repulsive force is inversely proportional to the distance between tables and people.</a:t>
            </a:r>
          </a:p>
          <a:p>
            <a:r>
              <a:rPr lang="en-US" dirty="0"/>
              <a:t>Since table have a circular shape, they are modeled as point-like sources of forces.</a:t>
            </a:r>
          </a:p>
          <a:p>
            <a:r>
              <a:rPr lang="en-US" dirty="0"/>
              <a:t>Ct, the table-person constant, is set to 0.05 and the forces generated by the tables are superimposed.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859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70448" y="1162574"/>
                <a:ext cx="6112198" cy="4708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endParaRPr lang="en-US" sz="2400" dirty="0"/>
              </a:p>
              <a:p>
                <a:r>
                  <a:rPr lang="en-US" sz="2400" dirty="0"/>
                  <a:t>Wall-person repulsive force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The walls generate a force field inversely proportional to the distance.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In order to express the effect of the walls, we discretize them into several point-sources at constant distance.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Since the effect of the walls is constant in time, we discretized the </a:t>
                </a:r>
                <a:r>
                  <a:rPr lang="en-US" dirty="0" err="1"/>
                  <a:t>Apéro</a:t>
                </a:r>
                <a:r>
                  <a:rPr lang="en-US" dirty="0"/>
                  <a:t> room into a rectangular mesh of points and save and save the force field into a file.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Person-wall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altLang="zh-CN" i="1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AU" altLang="zh-CN" i="1">
                            <a:latin typeface="Cambria Math" charset="0"/>
                          </a:rPr>
                          <m:t>𝑤</m:t>
                        </m:r>
                      </m:sub>
                    </m:sSub>
                    <m:r>
                      <a:rPr lang="en-AU" altLang="zh-CN" b="0" i="1" smtClean="0">
                        <a:latin typeface="Cambria Math" charset="0"/>
                      </a:rPr>
                      <m:t>=0.0003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</a:rPr>
                          <m:t>𝑁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</a:rPr>
                          <m:t>𝑚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48" y="1162574"/>
                <a:ext cx="6112198" cy="4708981"/>
              </a:xfrm>
              <a:prstGeom prst="rect">
                <a:avLst/>
              </a:prstGeom>
              <a:blipFill rotWithShape="0">
                <a:blip r:embed="rId5"/>
                <a:stretch>
                  <a:fillRect l="-1597" b="-13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DCBC903-DE63-496F-9BDD-7965F9290E0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914900" y="26543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Equation" r:id="rId6" imgW="914400" imgH="198720" progId="Equation.DSMT4">
                  <p:embed/>
                </p:oleObj>
              </mc:Choice>
              <mc:Fallback>
                <p:oleObj name="Equation" r:id="rId6" imgW="914400" imgH="19872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DCBC903-DE63-496F-9BDD-7965F9290E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14900" y="26543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5975940" y="5533497"/>
                <a:ext cx="2387548" cy="749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5940" y="5533497"/>
                <a:ext cx="2387548" cy="749564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8467858" y="5404135"/>
                <a:ext cx="3563974" cy="9960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𝑤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s-I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AU" altLang="zh-CN" sz="22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𝑁𝑤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5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7858" y="5404135"/>
                <a:ext cx="3563974" cy="996042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5" t="3801" r="10367" b="4851"/>
          <a:stretch/>
        </p:blipFill>
        <p:spPr>
          <a:xfrm>
            <a:off x="7092908" y="615864"/>
            <a:ext cx="4713398" cy="4136985"/>
          </a:xfrm>
          <a:prstGeom prst="rect">
            <a:avLst/>
          </a:prstGeom>
        </p:spPr>
      </p:pic>
      <p:sp>
        <p:nvSpPr>
          <p:cNvPr id="21" name="CasellaDiTesto 20"/>
          <p:cNvSpPr txBox="1"/>
          <p:nvPr/>
        </p:nvSpPr>
        <p:spPr>
          <a:xfrm>
            <a:off x="12187238" y="0"/>
            <a:ext cx="26913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table-person repulsive force is inversely proportional to the distance between tables and people.</a:t>
            </a:r>
          </a:p>
          <a:p>
            <a:r>
              <a:rPr lang="en-US" dirty="0"/>
              <a:t>Since table have a circular shape, they are modeled as point-like sources of forces.</a:t>
            </a:r>
          </a:p>
          <a:p>
            <a:r>
              <a:rPr lang="en-US" dirty="0"/>
              <a:t>Ct, the table-person constant, is set to 0.05 and the forces generated by the tables are superimposed.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0852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93019" y="707535"/>
                <a:ext cx="6334586" cy="69249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Path towards the objective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Pedestrian follows the shortest polygonal route.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1</a:t>
                </a:r>
                <a:r>
                  <a:rPr lang="en-US" baseline="30000" dirty="0"/>
                  <a:t>st</a:t>
                </a:r>
                <a:r>
                  <a:rPr lang="en-US" dirty="0"/>
                  <a:t> objective: </a:t>
                </a:r>
                <a:r>
                  <a:rPr lang="en-US" dirty="0" err="1"/>
                  <a:t>Apéro</a:t>
                </a:r>
                <a:r>
                  <a:rPr lang="en-US" dirty="0"/>
                  <a:t> table.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2</a:t>
                </a:r>
                <a:r>
                  <a:rPr lang="en-US" baseline="30000" dirty="0"/>
                  <a:t>nd</a:t>
                </a:r>
                <a:r>
                  <a:rPr lang="en-US" dirty="0"/>
                  <a:t> objective: nearest table in the </a:t>
                </a:r>
                <a:r>
                  <a:rPr lang="en-US" dirty="0" err="1"/>
                  <a:t>Apéro</a:t>
                </a:r>
                <a:r>
                  <a:rPr lang="en-US" dirty="0"/>
                  <a:t> room.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r>
                  <a:rPr lang="en-US" sz="2400" dirty="0"/>
                  <a:t>Attraction towards the objective</a:t>
                </a:r>
              </a:p>
              <a:p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Stronger attraction if the person is not walking at the desired velocity or if is not moving towards the objective.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Relaxation time </a:t>
                </a:r>
                <a14:m>
                  <m:oMath xmlns:m="http://schemas.openxmlformats.org/officeDocument/2006/math">
                    <m:r>
                      <a:rPr lang="mr-IN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𝜏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=0.5÷0.8 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Desired velocity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0.3 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den>
                    </m:f>
                    <m: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endParaRPr lang="en-US" sz="2400" dirty="0"/>
              </a:p>
              <a:p>
                <a:pPr marL="342900" indent="-342900">
                  <a:buFont typeface="Arial"/>
                  <a:buChar char="•"/>
                </a:pPr>
                <a:endParaRPr lang="en-US" sz="2400" dirty="0"/>
              </a:p>
              <a:p>
                <a:pPr marL="342900" indent="-342900">
                  <a:buFont typeface="Arial"/>
                  <a:buChar char="•"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19" y="707535"/>
                <a:ext cx="6334586" cy="6924973"/>
              </a:xfrm>
              <a:prstGeom prst="rect">
                <a:avLst/>
              </a:prstGeom>
              <a:blipFill rotWithShape="0">
                <a:blip r:embed="rId4"/>
                <a:stretch>
                  <a:fillRect l="-1540" r="-1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7580513" y="1128166"/>
                <a:ext cx="3907810" cy="8782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AU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𝑑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mr-IN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</a:rPr>
                                        <m:t>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(</m:t>
                              </m:r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𝑡</m:t>
                              </m:r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)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 xmlns="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0513" y="1128166"/>
                <a:ext cx="3907810" cy="87825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/>
              <p:cNvSpPr txBox="1"/>
              <p:nvPr/>
            </p:nvSpPr>
            <p:spPr>
              <a:xfrm>
                <a:off x="7749803" y="2158820"/>
                <a:ext cx="4377449" cy="12413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altLang="zh-CN" i="1">
                                <a:latin typeface="Cambria Math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vector pointing towards the objective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altLang="zh-CN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destination position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altLang="zh-CN" b="0" i="1" smtClean="0">
                                <a:latin typeface="Cambria Math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pedestrian’s position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9803" y="2158820"/>
                <a:ext cx="4377449" cy="1241302"/>
              </a:xfrm>
              <a:prstGeom prst="rect">
                <a:avLst/>
              </a:prstGeom>
              <a:blipFill rotWithShape="0">
                <a:blip r:embed="rId6"/>
                <a:stretch>
                  <a:fillRect t="-4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8037835" y="4170021"/>
                <a:ext cx="3009559" cy="9745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𝑜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mr-IN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𝜏</m:t>
                          </m:r>
                        </m:den>
                      </m:f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altLang="zh-CN" sz="2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0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2200" dirty="0"/>
                        <m:t>− 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2200" dirty="0"/>
                        <m:t>)</m:t>
                      </m:r>
                    </m:oMath>
                  </m:oMathPara>
                </a14:m>
                <a:endParaRPr lang="zh-CN" altLang="en-US" sz="2200" dirty="0"/>
              </a:p>
              <a:p>
                <a:endParaRPr lang="zh-CN" altLang="en-US" sz="2200" dirty="0"/>
              </a:p>
            </p:txBody>
          </p:sp>
        </mc:Choice>
        <mc:Fallback xmlns="">
          <p:sp>
            <p:nvSpPr>
              <p:cNvPr id="15" name="TextBox 4">
                <a:extLst>
                  <a:ext uri="{FF2B5EF4-FFF2-40B4-BE49-F238E27FC236}">
                    <a16:creationId xmlns:a16="http://schemas.microsoft.com/office/drawing/2014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7835" y="4170021"/>
                <a:ext cx="3009559" cy="97456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/>
              <p:cNvSpPr txBox="1"/>
              <p:nvPr/>
            </p:nvSpPr>
            <p:spPr>
              <a:xfrm>
                <a:off x="7749803" y="4915024"/>
                <a:ext cx="437744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dirty="0"/>
                  <a:t>: desired velocity</a:t>
                </a:r>
              </a:p>
              <a:p>
                <a14:m>
                  <m:oMath xmlns:m="http://schemas.openxmlformats.org/officeDocument/2006/math">
                    <m:r>
                      <a:rPr lang="mr-IN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𝜏</m:t>
                    </m:r>
                  </m:oMath>
                </a14:m>
                <a:r>
                  <a:rPr lang="en-US" dirty="0"/>
                  <a:t>: relaxation time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actual velocity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7" name="CasellaDiTesto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9803" y="4915024"/>
                <a:ext cx="4377449" cy="1200329"/>
              </a:xfrm>
              <a:prstGeom prst="rect">
                <a:avLst/>
              </a:prstGeom>
              <a:blipFill rotWithShape="0">
                <a:blip r:embed="rId8"/>
                <a:stretch>
                  <a:fillRect t="-2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79180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DCBC903-DE63-496F-9BDD-7965F9290E0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914900" y="26543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Equation" r:id="rId7" imgW="914400" imgH="198720" progId="Equation.DSMT4">
                  <p:embed/>
                </p:oleObj>
              </mc:Choice>
              <mc:Fallback>
                <p:oleObj name="Equation" r:id="rId7" imgW="914400" imgH="19872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DCBC903-DE63-496F-9BDD-7965F9290E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14900" y="26543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ttangolo 7"/>
              <p:cNvSpPr/>
              <p:nvPr/>
            </p:nvSpPr>
            <p:spPr>
              <a:xfrm>
                <a:off x="348694" y="1276191"/>
                <a:ext cx="4202104" cy="29546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Additional constraints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Maximum velocity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</m:e>
                      <m:sub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𝑚𝑎𝑥</m:t>
                        </m:r>
                      </m:sub>
                    </m:sSub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2∗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  <m:r>
                      <a:rPr lang="en-AU" altLang="zh-CN" b="0" i="1" smtClean="0">
                        <a:latin typeface="Cambria Math" charset="0"/>
                      </a:rPr>
                      <m:t>=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.6</m:t>
                    </m:r>
                    <m:f>
                      <m:fPr>
                        <m:type m:val="skw"/>
                        <m:ctrlPr>
                          <a:rPr lang="en-AU" altLang="zh-CN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AU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den>
                    </m:f>
                    <m:r>
                      <m:rPr>
                        <m:nor/>
                      </m:rP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Table capacity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sub>
                    </m:sSub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=6÷9</m:t>
                    </m:r>
                  </m:oMath>
                </a14:m>
                <a:r>
                  <a:rPr lang="en-US" dirty="0"/>
                  <a:t> people.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Time step </a:t>
                </a:r>
                <a14:m>
                  <m:oMath xmlns:m="http://schemas.openxmlformats.org/officeDocument/2006/math"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𝑑𝑡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=0.4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</p:txBody>
          </p:sp>
        </mc:Choice>
        <mc:Fallback xmlns="">
          <p:sp>
            <p:nvSpPr>
              <p:cNvPr id="8" name="Rettangolo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694" y="1276191"/>
                <a:ext cx="4202104" cy="2954655"/>
              </a:xfrm>
              <a:prstGeom prst="rect">
                <a:avLst/>
              </a:prstGeom>
              <a:blipFill rotWithShape="0">
                <a:blip r:embed="rId9"/>
                <a:stretch>
                  <a:fillRect l="-2174" t="-1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bes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0798" y="696341"/>
            <a:ext cx="7254899" cy="5441174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4827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TextBox 2"/>
          <p:cNvSpPr txBox="1"/>
          <p:nvPr/>
        </p:nvSpPr>
        <p:spPr>
          <a:xfrm>
            <a:off x="549003" y="807839"/>
            <a:ext cx="6336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Simulation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7035" y="1628800"/>
            <a:ext cx="8640960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3 functions are used to consider the cost of every simulations:</a:t>
            </a:r>
          </a:p>
          <a:p>
            <a:pPr marL="1200150" lvl="2" indent="-285750">
              <a:buFont typeface="Wingdings" charset="2"/>
              <a:buChar char="Ø"/>
            </a:pPr>
            <a:endParaRPr lang="en-US" dirty="0"/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Time cost function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Velocity cost function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Force cost function</a:t>
            </a:r>
          </a:p>
          <a:p>
            <a:pPr marL="1200150" lvl="2" indent="-28575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Simulation conducted by averaging different simulations over 20 </a:t>
            </a:r>
            <a:r>
              <a:rPr lang="en-US" dirty="0" err="1"/>
              <a:t>attemps</a:t>
            </a:r>
            <a:r>
              <a:rPr lang="en-US" dirty="0"/>
              <a:t> each.</a:t>
            </a:r>
          </a:p>
          <a:p>
            <a:r>
              <a:rPr lang="en-US" dirty="0"/>
              <a:t>     The parameters that changed are:</a:t>
            </a:r>
          </a:p>
          <a:p>
            <a:pPr marL="1200150" lvl="2" indent="-285750">
              <a:buFont typeface="Wingdings" charset="2"/>
              <a:buChar char="Ø"/>
            </a:pPr>
            <a:endParaRPr lang="en-US" dirty="0"/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Number of participants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Number of tables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Disposition of tables (circular or rectangular)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US" dirty="0"/>
              <a:t>Distance between food positions on the buffet table</a:t>
            </a:r>
          </a:p>
          <a:p>
            <a:pPr marL="1200150" lvl="2" indent="-285750">
              <a:buFont typeface="Wingdings" charset="2"/>
              <a:buChar char="Ø"/>
            </a:pPr>
            <a:endParaRPr lang="en-US" dirty="0"/>
          </a:p>
          <a:p>
            <a:endParaRPr lang="en-US" dirty="0"/>
          </a:p>
          <a:p>
            <a:pPr marL="1200150" lvl="2" indent="-28575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Wingdings" charset="2"/>
              <a:buChar char="Ø"/>
            </a:pPr>
            <a:endParaRPr lang="en-US" dirty="0"/>
          </a:p>
        </p:txBody>
      </p:sp>
      <p:pic>
        <p:nvPicPr>
          <p:cNvPr id="7" name="Picture 6" descr="Schermata 2017-12-18 alle 18.51.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494" y="767904"/>
            <a:ext cx="2709517" cy="2517080"/>
          </a:xfrm>
          <a:prstGeom prst="rect">
            <a:avLst/>
          </a:prstGeom>
        </p:spPr>
      </p:pic>
      <p:pic>
        <p:nvPicPr>
          <p:cNvPr id="8" name="Picture 7" descr="Schermata 2017-12-18 alle 18.51.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494" y="3764575"/>
            <a:ext cx="2932145" cy="26292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162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TextBox 2"/>
          <p:cNvSpPr txBox="1"/>
          <p:nvPr/>
        </p:nvSpPr>
        <p:spPr>
          <a:xfrm>
            <a:off x="765027" y="1124744"/>
            <a:ext cx="6840760" cy="6001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Changing the number of participants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Number of people: from 6 to 72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Number of tables: 8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Capacity of tables:9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Distance between food points: 1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lvl="2"/>
            <a:r>
              <a:rPr lang="en-US" sz="2000" b="1" dirty="0"/>
              <a:t>Results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Linear increase of time cost with increasing number of participants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Rectangular table disposition is preferred with respect to the circular table disposition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Rectangular table disposition: </a:t>
            </a:r>
          </a:p>
          <a:p>
            <a:pPr marL="2114550" lvl="4" indent="-285750">
              <a:buFont typeface="Wingdings" charset="2"/>
              <a:buChar char="ü"/>
            </a:pPr>
            <a:r>
              <a:rPr lang="en-US" sz="1600" dirty="0"/>
              <a:t>the velocity cost is insignificant in case of few participants. </a:t>
            </a:r>
          </a:p>
          <a:p>
            <a:pPr marL="2114550" lvl="4" indent="-285750">
              <a:buFont typeface="Wingdings" charset="2"/>
              <a:buChar char="ü"/>
            </a:pPr>
            <a:r>
              <a:rPr lang="en-US" sz="1600" dirty="0"/>
              <a:t>Clusters begin around 15 people</a:t>
            </a:r>
          </a:p>
          <a:p>
            <a:pPr marL="2114550" lvl="4" indent="-285750">
              <a:buFont typeface="Wingdings" charset="2"/>
              <a:buChar char="ü"/>
            </a:pPr>
            <a:r>
              <a:rPr lang="en-US" sz="1600" dirty="0"/>
              <a:t>Stable situation in case of crowded </a:t>
            </a:r>
            <a:r>
              <a:rPr lang="en-US" sz="1600" dirty="0" err="1"/>
              <a:t>apéros</a:t>
            </a:r>
            <a:endParaRPr lang="en-US" sz="1600" dirty="0"/>
          </a:p>
          <a:p>
            <a:pPr lvl="4"/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4987" y="807839"/>
            <a:ext cx="6336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Simulation </a:t>
            </a:r>
          </a:p>
        </p:txBody>
      </p:sp>
      <p:pic>
        <p:nvPicPr>
          <p:cNvPr id="9" name="Picture 8" descr="Schermata 2017-12-18 alle 18.19.0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620" y="670993"/>
            <a:ext cx="3990191" cy="3024336"/>
          </a:xfrm>
          <a:prstGeom prst="rect">
            <a:avLst/>
          </a:prstGeom>
        </p:spPr>
      </p:pic>
      <p:pic>
        <p:nvPicPr>
          <p:cNvPr id="12" name="Picture 11" descr="Schermata 2017-12-18 alle 18.19.2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771" y="3776826"/>
            <a:ext cx="3922040" cy="30811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822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04987" y="692696"/>
            <a:ext cx="2686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Simulation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1011" y="1340768"/>
            <a:ext cx="597666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Changing the food positions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Distance between food points: from 0 to 2.7 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Number of tables: 8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Capacity of tables: 9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Number of people: 72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lvl="2"/>
            <a:r>
              <a:rPr lang="en-US" sz="2000" b="1" dirty="0"/>
              <a:t>Results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Cost of time has no significant correlation with the distance of food points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dirty="0"/>
              <a:t>Cost of velocity</a:t>
            </a:r>
          </a:p>
          <a:p>
            <a:pPr marL="2114550" lvl="4" indent="-285750">
              <a:buFont typeface="Wingdings" charset="2"/>
              <a:buChar char="ü"/>
            </a:pPr>
            <a:r>
              <a:rPr lang="en-US" sz="1600" dirty="0"/>
              <a:t>Circle: decreases monotonously</a:t>
            </a:r>
          </a:p>
          <a:p>
            <a:pPr marL="2114550" lvl="4" indent="-285750">
              <a:buFont typeface="Wingdings" charset="2"/>
              <a:buChar char="ü"/>
            </a:pPr>
            <a:r>
              <a:rPr lang="en-US" sz="1600" dirty="0"/>
              <a:t>Rectangle: down-”</a:t>
            </a:r>
            <a:r>
              <a:rPr lang="en-US" sz="1600" dirty="0" err="1"/>
              <a:t>U”shape</a:t>
            </a:r>
            <a:endParaRPr lang="en-US" sz="16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</p:txBody>
      </p:sp>
      <p:pic>
        <p:nvPicPr>
          <p:cNvPr id="8" name="Picture 7" descr="Schermata 2017-12-17 alle 21.10.0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455" y="3700689"/>
            <a:ext cx="4978950" cy="2694793"/>
          </a:xfrm>
          <a:prstGeom prst="rect">
            <a:avLst/>
          </a:prstGeom>
        </p:spPr>
      </p:pic>
      <p:pic>
        <p:nvPicPr>
          <p:cNvPr id="11" name="Picture 10" descr="Schermata 2017-12-18 alle 18.59.0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454" y="1003724"/>
            <a:ext cx="4715177" cy="25518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0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List </a:t>
            </a:r>
            <a:r>
              <a:rPr lang="de-CH" sz="2400" b="1" dirty="0" err="1"/>
              <a:t>of</a:t>
            </a:r>
            <a:r>
              <a:rPr lang="de-CH" sz="2400" b="1" dirty="0"/>
              <a:t> Contents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5049" y="1615854"/>
            <a:ext cx="88129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/>
              <a:buChar char="•"/>
            </a:pPr>
            <a:r>
              <a:rPr lang="en-GB" sz="2800" dirty="0"/>
              <a:t>Introduction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  Description of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 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/>
              <a:t>  Simulation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  Summary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952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764704"/>
            <a:ext cx="489654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/>
              <a:t>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1AD59-E119-469A-9FF8-383194BFB4D1}"/>
              </a:ext>
            </a:extLst>
          </p:cNvPr>
          <p:cNvSpPr txBox="1"/>
          <p:nvPr/>
        </p:nvSpPr>
        <p:spPr>
          <a:xfrm>
            <a:off x="981051" y="1772816"/>
            <a:ext cx="93485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Description of Social Force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Implementation: person-person, table-person, wall-person, objective destination change.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Time cost function increase as number of people increase.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Rectangular table disposition is better than circular one.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Food points separates as far as possible for circle arrangement of table, a bit for rectangular arrangement. 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30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434558" y="3212852"/>
            <a:ext cx="268656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err="1"/>
              <a:t>Thank</a:t>
            </a:r>
            <a:r>
              <a:rPr lang="de-CH" sz="3200" b="1" dirty="0"/>
              <a:t> </a:t>
            </a:r>
            <a:r>
              <a:rPr lang="de-CH" sz="3200" b="1" dirty="0" err="1"/>
              <a:t>you</a:t>
            </a:r>
            <a:r>
              <a:rPr lang="de-CH" sz="3200" b="1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20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419" y="1988840"/>
            <a:ext cx="6795522" cy="38224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1B15E0-EB74-4DC1-A654-0E650076BCA5}"/>
              </a:ext>
            </a:extLst>
          </p:cNvPr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438745-A294-422B-908E-84B0615F3916}"/>
              </a:ext>
            </a:extLst>
          </p:cNvPr>
          <p:cNvSpPr txBox="1"/>
          <p:nvPr/>
        </p:nvSpPr>
        <p:spPr>
          <a:xfrm>
            <a:off x="909043" y="3170585"/>
            <a:ext cx="2592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Pedestrian Traffic</a:t>
            </a:r>
          </a:p>
          <a:p>
            <a:pPr algn="ctr"/>
            <a:r>
              <a:rPr lang="en-US" altLang="zh-CN" sz="2400" dirty="0"/>
              <a:t>Simulation</a:t>
            </a:r>
            <a:endParaRPr lang="zh-CN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D1EEFF-867C-45D3-989F-EB594B2FCEC3}"/>
              </a:ext>
            </a:extLst>
          </p:cNvPr>
          <p:cNvSpPr txBox="1"/>
          <p:nvPr/>
        </p:nvSpPr>
        <p:spPr>
          <a:xfrm>
            <a:off x="6957715" y="5917545"/>
            <a:ext cx="432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https://www.youtube.com/watch?v=UUHFMtR9q9M</a:t>
            </a: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1B15E0-EB74-4DC1-A654-0E650076BCA5}"/>
              </a:ext>
            </a:extLst>
          </p:cNvPr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 </a:t>
            </a:r>
          </a:p>
        </p:txBody>
      </p:sp>
      <p:pic>
        <p:nvPicPr>
          <p:cNvPr id="2050" name="Picture 2" descr="https://cdn4.i-scmp.com/sites/default/files/styles/980x551/public/2013/08/22/trafficjam.jpg?itok=yuoaO3YY">
            <a:extLst>
              <a:ext uri="{FF2B5EF4-FFF2-40B4-BE49-F238E27FC236}">
                <a16:creationId xmlns:a16="http://schemas.microsoft.com/office/drawing/2014/main" id="{077562F9-AB18-45C2-B12A-EABEF7917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27" y="1644634"/>
            <a:ext cx="7572362" cy="425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FB7233-AF8E-4C07-96FE-E1A674A27C72}"/>
              </a:ext>
            </a:extLst>
          </p:cNvPr>
          <p:cNvSpPr txBox="1"/>
          <p:nvPr/>
        </p:nvSpPr>
        <p:spPr>
          <a:xfrm>
            <a:off x="9045947" y="3429000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Car Traffic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6914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46950" y="2695821"/>
            <a:ext cx="3628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Social Force Model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001125B-EB0B-40EF-AF20-AA1B692E9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861" y="2102366"/>
            <a:ext cx="4057650" cy="3324225"/>
          </a:xfrm>
          <a:prstGeom prst="rect">
            <a:avLst/>
          </a:prstGeo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A65AF8-2E35-46A1-8DDC-3B6D7FF02FC0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561975" y="3836988"/>
          <a:ext cx="5800725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Equation" r:id="rId6" imgW="3073320" imgH="634680" progId="Equation.DSMT4">
                  <p:embed/>
                </p:oleObj>
              </mc:Choice>
              <mc:Fallback>
                <p:oleObj name="Equation" r:id="rId6" imgW="3073320" imgH="634680" progId="Equation.DSMT4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0A65AF8-2E35-46A1-8DDC-3B6D7FF02F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61975" y="3836988"/>
                        <a:ext cx="5800725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5CA4-51AA-4920-9344-2575DD903ABC}"/>
              </a:ext>
            </a:extLst>
          </p:cNvPr>
          <p:cNvSpPr txBox="1"/>
          <p:nvPr/>
        </p:nvSpPr>
        <p:spPr>
          <a:xfrm>
            <a:off x="404987" y="6277758"/>
            <a:ext cx="7632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Dirk Helbing and Peter Molnar. Social force model for pedestrian dynamics. Phys. Rev. E, 51:4286, May 1995.</a:t>
            </a:r>
            <a:endParaRPr lang="zh-CN" altLang="en-US" sz="1200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20873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874" y="1916832"/>
            <a:ext cx="7187344" cy="35936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1B15E0-EB74-4DC1-A654-0E650076BCA5}"/>
              </a:ext>
            </a:extLst>
          </p:cNvPr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97BD7-B3F7-440B-AC8E-DC0DFFF867E1}"/>
              </a:ext>
            </a:extLst>
          </p:cNvPr>
          <p:cNvSpPr/>
          <p:nvPr/>
        </p:nvSpPr>
        <p:spPr>
          <a:xfrm>
            <a:off x="2332794" y="5795583"/>
            <a:ext cx="714542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333333"/>
                </a:solidFill>
                <a:latin typeface="Verdana" panose="020B0604030504040204" pitchFamily="34" charset="0"/>
              </a:rPr>
              <a:t>SEITZ, Michael J. et al. The Superposition Principle: A Conceptual Perspective on Pedestrian Stream </a:t>
            </a:r>
            <a:r>
              <a:rPr lang="en-US" altLang="zh-CN" sz="1100" dirty="0" err="1">
                <a:solidFill>
                  <a:srgbClr val="333333"/>
                </a:solidFill>
                <a:latin typeface="Verdana" panose="020B0604030504040204" pitchFamily="34" charset="0"/>
              </a:rPr>
              <a:t>Simulations.</a:t>
            </a:r>
            <a:r>
              <a:rPr lang="en-US" altLang="zh-CN" sz="1100" b="1" dirty="0" err="1">
                <a:solidFill>
                  <a:srgbClr val="333333"/>
                </a:solidFill>
                <a:latin typeface="Verdana" panose="020B0604030504040204" pitchFamily="34" charset="0"/>
              </a:rPr>
              <a:t>Collective</a:t>
            </a:r>
            <a:r>
              <a:rPr lang="en-US" altLang="zh-CN" sz="1100" b="1" dirty="0">
                <a:solidFill>
                  <a:srgbClr val="333333"/>
                </a:solidFill>
                <a:latin typeface="Verdana" panose="020B0604030504040204" pitchFamily="34" charset="0"/>
              </a:rPr>
              <a:t> Dynamics</a:t>
            </a:r>
            <a:r>
              <a:rPr lang="en-US" altLang="zh-CN" sz="1100" dirty="0">
                <a:solidFill>
                  <a:srgbClr val="333333"/>
                </a:solidFill>
                <a:latin typeface="Verdana" panose="020B0604030504040204" pitchFamily="34" charset="0"/>
              </a:rPr>
              <a:t>, [</a:t>
            </a:r>
            <a:r>
              <a:rPr lang="en-US" altLang="zh-CN" sz="1100" dirty="0" err="1">
                <a:solidFill>
                  <a:srgbClr val="333333"/>
                </a:solidFill>
                <a:latin typeface="Verdana" panose="020B0604030504040204" pitchFamily="34" charset="0"/>
              </a:rPr>
              <a:t>S.l.</a:t>
            </a:r>
            <a:r>
              <a:rPr lang="en-US" altLang="zh-CN" sz="1100" dirty="0">
                <a:solidFill>
                  <a:srgbClr val="333333"/>
                </a:solidFill>
                <a:latin typeface="Verdana" panose="020B0604030504040204" pitchFamily="34" charset="0"/>
              </a:rPr>
              <a:t>], v. 1, p. 1-19, mar. 2016. ISSN 2366-8539. Available at: &lt;</a:t>
            </a:r>
            <a:r>
              <a:rPr lang="en-US" altLang="zh-CN" sz="1100" u="sng" dirty="0">
                <a:solidFill>
                  <a:srgbClr val="006699"/>
                </a:solidFill>
                <a:latin typeface="Verdana" panose="020B0604030504040204" pitchFamily="34" charset="0"/>
                <a:hlinkClick r:id="rId5"/>
              </a:rPr>
              <a:t>https://collective-dynamics.eu/index.php/cod/article/view/A2</a:t>
            </a:r>
            <a:r>
              <a:rPr lang="en-US" altLang="zh-CN" sz="1100" dirty="0">
                <a:solidFill>
                  <a:srgbClr val="333333"/>
                </a:solidFill>
                <a:latin typeface="Verdana" panose="020B0604030504040204" pitchFamily="34" charset="0"/>
              </a:rPr>
              <a:t>&gt;.</a:t>
            </a:r>
            <a:endParaRPr lang="zh-CN" altLang="en-US" sz="11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307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1B15E0-EB74-4DC1-A654-0E650076BCA5}"/>
              </a:ext>
            </a:extLst>
          </p:cNvPr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 </a:t>
            </a:r>
          </a:p>
        </p:txBody>
      </p:sp>
      <p:pic>
        <p:nvPicPr>
          <p:cNvPr id="12" name="Picture 11" descr="Apero in the ETH">
            <a:extLst>
              <a:ext uri="{FF2B5EF4-FFF2-40B4-BE49-F238E27FC236}">
                <a16:creationId xmlns:a16="http://schemas.microsoft.com/office/drawing/2014/main" id="{02C770D0-E5E0-4543-9197-9520202FEC0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004" y="1844824"/>
            <a:ext cx="5688632" cy="417646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2B65EC9-9642-45CC-94C9-1A156CE94DAF}"/>
              </a:ext>
            </a:extLst>
          </p:cNvPr>
          <p:cNvSpPr txBox="1"/>
          <p:nvPr/>
        </p:nvSpPr>
        <p:spPr>
          <a:xfrm>
            <a:off x="1485107" y="3478596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Apero</a:t>
            </a:r>
            <a:r>
              <a:rPr lang="en-US" sz="2800" dirty="0"/>
              <a:t> in ETH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926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Introduction and Motivation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5049" y="1988840"/>
            <a:ext cx="881294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sz="2400" dirty="0"/>
              <a:t>Number of People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sz="2400" dirty="0"/>
              <a:t>Distance between Food Locations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sz="2400" dirty="0"/>
              <a:t>Tables’ Disposition</a:t>
            </a:r>
          </a:p>
          <a:p>
            <a:endParaRPr lang="en-US" sz="2400" dirty="0"/>
          </a:p>
          <a:p>
            <a:r>
              <a:rPr lang="en-US" sz="2400" dirty="0"/>
              <a:t>Affect the behavior of the participants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024A4994-C919-43DB-9AF5-0132022EE39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340" y="1176535"/>
            <a:ext cx="6455701" cy="48417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0A94D9F-0973-4343-B72F-16A2FB57CF66}"/>
              </a:ext>
            </a:extLst>
          </p:cNvPr>
          <p:cNvSpPr txBox="1"/>
          <p:nvPr/>
        </p:nvSpPr>
        <p:spPr>
          <a:xfrm>
            <a:off x="1598813" y="5500558"/>
            <a:ext cx="2838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Social Force Model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8ED87D-EC41-445B-A720-20DFFDC22090}"/>
              </a:ext>
            </a:extLst>
          </p:cNvPr>
          <p:cNvCxnSpPr>
            <a:cxnSpLocks/>
          </p:cNvCxnSpPr>
          <p:nvPr/>
        </p:nvCxnSpPr>
        <p:spPr>
          <a:xfrm flipV="1">
            <a:off x="3022294" y="4509120"/>
            <a:ext cx="0" cy="792088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64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Description </a:t>
            </a:r>
            <a:r>
              <a:rPr lang="de-CH" sz="2400" b="1" dirty="0" err="1"/>
              <a:t>of</a:t>
            </a:r>
            <a:r>
              <a:rPr lang="de-CH" sz="2400" b="1" dirty="0"/>
              <a:t> </a:t>
            </a:r>
            <a:r>
              <a:rPr lang="de-CH" sz="2400" b="1" dirty="0" err="1"/>
              <a:t>the</a:t>
            </a:r>
            <a:r>
              <a:rPr lang="de-CH" sz="2400" b="1" dirty="0"/>
              <a:t> Model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9371" y="1387355"/>
            <a:ext cx="8812946" cy="3908762"/>
            <a:chOff x="225083" y="1460971"/>
            <a:chExt cx="8812946" cy="3908762"/>
          </a:xfrm>
        </p:grpSpPr>
        <p:sp>
          <p:nvSpPr>
            <p:cNvPr id="8" name="TextBox 7"/>
            <p:cNvSpPr txBox="1"/>
            <p:nvPr/>
          </p:nvSpPr>
          <p:spPr>
            <a:xfrm>
              <a:off x="225083" y="1460971"/>
              <a:ext cx="8812946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400" dirty="0"/>
                <a:t>Force due to Destination</a:t>
              </a:r>
            </a:p>
            <a:p>
              <a:pPr marL="1200150" lvl="2" indent="-285750">
                <a:buFont typeface="Wingdings" charset="2"/>
                <a:buChar char="Ø"/>
              </a:pPr>
              <a:endParaRPr lang="en-US" dirty="0"/>
            </a:p>
            <a:p>
              <a:pPr marL="1200150" lvl="2" indent="-285750">
                <a:buFont typeface="Wingdings" charset="2"/>
                <a:buChar char="Ø"/>
              </a:pPr>
              <a:r>
                <a:rPr lang="en-US" dirty="0"/>
                <a:t>Considering a pedestrian </a:t>
              </a:r>
              <a:r>
                <a:rPr lang="en-US" dirty="0" err="1"/>
                <a:t>alfa</a:t>
              </a:r>
              <a:r>
                <a:rPr lang="en-US" dirty="0"/>
                <a:t>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endParaRPr lang="en-US" sz="2800" dirty="0"/>
            </a:p>
            <a:p>
              <a:pPr marL="342900" indent="-342900">
                <a:buFont typeface="Arial"/>
                <a:buChar char="•"/>
              </a:pPr>
              <a:r>
                <a:rPr lang="en-US" sz="2400" dirty="0"/>
                <a:t>Force due to other pedestrians</a:t>
              </a:r>
            </a:p>
            <a:p>
              <a:pPr marL="1257300" lvl="2" indent="-342900">
                <a:buFont typeface="Wingdings" charset="2"/>
                <a:buChar char="Ø"/>
              </a:pPr>
              <a:endParaRPr lang="en-US" dirty="0"/>
            </a:p>
            <a:p>
              <a:pPr marL="1257300" lvl="2" indent="-342900">
                <a:buFont typeface="Wingdings" charset="2"/>
                <a:buChar char="Ø"/>
              </a:pPr>
              <a:r>
                <a:rPr lang="en-US" dirty="0"/>
                <a:t>Monotonic decreasing force field with elliptical shape</a:t>
              </a:r>
            </a:p>
            <a:p>
              <a:pPr marL="1257300" lvl="2" indent="-342900">
                <a:buFont typeface="Wingdings" charset="2"/>
                <a:buChar char="Ø"/>
              </a:pPr>
              <a:endParaRPr lang="en-US" dirty="0"/>
            </a:p>
            <a:p>
              <a:pPr lvl="2"/>
              <a:endParaRPr lang="en-US" dirty="0"/>
            </a:p>
            <a:p>
              <a:pPr marL="1257300" lvl="2" indent="-342900">
                <a:buFont typeface="Wingdings" charset="2"/>
                <a:buChar char="Ø"/>
              </a:pPr>
              <a:endParaRPr lang="en-US" dirty="0"/>
            </a:p>
            <a:p>
              <a:pPr marL="1257300" lvl="2" indent="-342900">
                <a:buFont typeface="Wingdings" charset="2"/>
                <a:buChar char="Ø"/>
              </a:pPr>
              <a:endParaRPr 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4BDF5E8-E7C3-478A-8378-D76F4624A1D3}"/>
                    </a:ext>
                  </a:extLst>
                </p:cNvPr>
                <p:cNvSpPr txBox="1"/>
                <p:nvPr/>
              </p:nvSpPr>
              <p:spPr>
                <a:xfrm>
                  <a:off x="1421200" y="2557358"/>
                  <a:ext cx="3406189" cy="47994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sz="22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d>
                        <m:d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zh-CN" altLang="en-US" sz="22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  <m:sup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sz="22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e>
                      </m:d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≔</m:t>
                      </m:r>
                      <m:f>
                        <m:f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sz="2200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den>
                      </m:f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zh-CN" altLang="en-US" sz="22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a14:m>
                  <a:r>
                    <a:rPr lang="en-US" altLang="zh-CN" sz="2200" dirty="0"/>
                    <a:t>-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a14:m>
                  <a:r>
                    <a:rPr lang="en-US" altLang="zh-CN" sz="2200" dirty="0"/>
                    <a:t>)</a:t>
                  </a:r>
                  <a:endParaRPr lang="zh-CN" altLang="en-US" sz="2200" dirty="0"/>
                </a:p>
              </p:txBody>
            </p:sp>
          </mc:Choice>
          <mc:Fallback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4BDF5E8-E7C3-478A-8378-D76F4624A1D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21200" y="2557358"/>
                  <a:ext cx="3406189" cy="479940"/>
                </a:xfrm>
                <a:prstGeom prst="rect">
                  <a:avLst/>
                </a:prstGeom>
                <a:blipFill>
                  <a:blip r:embed="rId4"/>
                  <a:stretch>
                    <a:fillRect t="-3797" r="-3936" b="-1898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837035" y="5828824"/>
            <a:ext cx="9269958" cy="563680"/>
            <a:chOff x="1952553" y="4503357"/>
            <a:chExt cx="9269958" cy="563680"/>
          </a:xfrm>
        </p:grpSpPr>
        <p:sp>
          <p:nvSpPr>
            <p:cNvPr id="14" name="TextBox 13"/>
            <p:cNvSpPr txBox="1"/>
            <p:nvPr/>
          </p:nvSpPr>
          <p:spPr>
            <a:xfrm>
              <a:off x="5041282" y="4674723"/>
              <a:ext cx="1440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with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7A96683B-80B6-4713-B84D-460267A807EA}"/>
                    </a:ext>
                  </a:extLst>
                </p:cNvPr>
                <p:cNvSpPr txBox="1"/>
                <p:nvPr/>
              </p:nvSpPr>
              <p:spPr>
                <a:xfrm>
                  <a:off x="1952553" y="4631990"/>
                  <a:ext cx="2679003" cy="38504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</m:e>
                        <m:sub>
                          <m:r>
                            <a:rPr lang="zh-CN" altLang="en-US" b="0" i="1" smtClean="0">
                              <a:latin typeface="Cambria Math" panose="02040503050406030204" pitchFamily="18" charset="0"/>
                            </a:rPr>
                            <m:t>𝛼𝛽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≔−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acc>
                            </m:e>
                            <m:sub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𝛼𝛽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zh-CN" alt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𝛼𝛽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𝛼𝛽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a14:m>
                  <a:r>
                    <a:rPr lang="en-US" altLang="zh-CN" dirty="0"/>
                    <a:t>)]</a:t>
                  </a:r>
                  <a:endParaRPr lang="zh-CN" alt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7A96683B-80B6-4713-B84D-460267A807E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52553" y="4631990"/>
                  <a:ext cx="2679003" cy="385042"/>
                </a:xfrm>
                <a:prstGeom prst="rect">
                  <a:avLst/>
                </a:prstGeom>
                <a:blipFill>
                  <a:blip r:embed="rId6"/>
                  <a:stretch>
                    <a:fillRect l="-4091" t="-34921" r="-4545" b="-1904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EB59F17-9BF2-457E-AC5E-9CC087B1FBFA}"/>
                    </a:ext>
                  </a:extLst>
                </p:cNvPr>
                <p:cNvSpPr txBox="1"/>
                <p:nvPr/>
              </p:nvSpPr>
              <p:spPr>
                <a:xfrm>
                  <a:off x="6344316" y="4503357"/>
                  <a:ext cx="4878195" cy="56368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≔</m:t>
                        </m:r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acc>
                                              <m:accPr>
                                                <m:chr m:val="⃗"/>
                                                <m:ctrlP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</m:acc>
                                          </m:e>
                                          <m:sub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𝛼𝛽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acc>
                                              <m:accPr>
                                                <m:chr m:val="⃗"/>
                                                <m:ctrlP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</m:acc>
                                          </m:e>
                                          <m:sub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𝛼𝛽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</m:sub>
                                        </m:s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  <m:sub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sub>
                                        </m:s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∆</m:t>
                                        </m:r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acc>
                                              <m:accPr>
                                                <m:chr m:val="⃗"/>
                                                <m:ctrlPr>
                                                  <a:rPr lang="en-US" altLang="zh-CN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altLang="zh-CN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</m:acc>
                                          </m:e>
                                          <m:sub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sub>
                                    </m:sSub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6EB59F17-9BF2-457E-AC5E-9CC087B1FB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44316" y="4503357"/>
                  <a:ext cx="4878195" cy="56368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07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" name="Group 35"/>
          <p:cNvGrpSpPr/>
          <p:nvPr/>
        </p:nvGrpSpPr>
        <p:grpSpPr>
          <a:xfrm>
            <a:off x="6902819" y="2325106"/>
            <a:ext cx="3093774" cy="906511"/>
            <a:chOff x="6434940" y="2089117"/>
            <a:chExt cx="3093774" cy="906511"/>
          </a:xfrm>
        </p:grpSpPr>
        <p:grpSp>
          <p:nvGrpSpPr>
            <p:cNvPr id="31" name="Group 30"/>
            <p:cNvGrpSpPr/>
            <p:nvPr/>
          </p:nvGrpSpPr>
          <p:grpSpPr>
            <a:xfrm>
              <a:off x="6669683" y="2089117"/>
              <a:ext cx="2859031" cy="906511"/>
              <a:chOff x="6453659" y="1916832"/>
              <a:chExt cx="2859031" cy="906511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6646998" y="2073421"/>
                <a:ext cx="506188" cy="116358"/>
              </a:xfrm>
              <a:prstGeom prst="straightConnector1">
                <a:avLst/>
              </a:prstGeom>
              <a:ln w="12700" cap="sq">
                <a:solidFill>
                  <a:schemeClr val="tx1"/>
                </a:solidFill>
                <a:prstDash val="sysDash"/>
                <a:round/>
                <a:headEnd type="non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>
              <a:xfrm>
                <a:off x="6453659" y="1916832"/>
                <a:ext cx="2859031" cy="906511"/>
                <a:chOff x="6453659" y="1916832"/>
                <a:chExt cx="2859031" cy="906511"/>
              </a:xfrm>
            </p:grpSpPr>
            <p:sp>
              <p:nvSpPr>
                <p:cNvPr id="12" name="Oval 11"/>
                <p:cNvSpPr/>
                <p:nvPr/>
              </p:nvSpPr>
              <p:spPr>
                <a:xfrm>
                  <a:off x="6453659" y="1916832"/>
                  <a:ext cx="216024" cy="2160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5-Point Star 14"/>
                <p:cNvSpPr/>
                <p:nvPr/>
              </p:nvSpPr>
              <p:spPr>
                <a:xfrm>
                  <a:off x="9073952" y="2599198"/>
                  <a:ext cx="238738" cy="224145"/>
                </a:xfrm>
                <a:prstGeom prst="star5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4" name="Straight Arrow Connector 23"/>
                <p:cNvCxnSpPr/>
                <p:nvPr/>
              </p:nvCxnSpPr>
              <p:spPr>
                <a:xfrm>
                  <a:off x="6638089" y="2073421"/>
                  <a:ext cx="31594" cy="462281"/>
                </a:xfrm>
                <a:prstGeom prst="straightConnector1">
                  <a:avLst/>
                </a:prstGeom>
                <a:ln w="38100" cap="sq">
                  <a:solidFill>
                    <a:schemeClr val="tx1"/>
                  </a:solidFill>
                  <a:round/>
                  <a:headEnd type="none" w="med" len="me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6670363" y="2214387"/>
                  <a:ext cx="483503" cy="297347"/>
                </a:xfrm>
                <a:prstGeom prst="straightConnector1">
                  <a:avLst/>
                </a:prstGeom>
                <a:ln w="38100" cap="sq">
                  <a:solidFill>
                    <a:srgbClr val="00B0F0"/>
                  </a:solidFill>
                  <a:round/>
                  <a:headEnd type="none" w="med" len="me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/>
                <p:cNvSpPr/>
                <p:nvPr/>
              </p:nvSpPr>
              <p:spPr>
                <a:xfrm>
                  <a:off x="6958416" y="2499353"/>
                  <a:ext cx="506228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altLang="zh-CN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zh-CN" altLang="en-US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  <m:sup>
                            <m:r>
                              <a:rPr lang="en-US" altLang="zh-CN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3" name="Rectangle 3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58416" y="2499353"/>
                  <a:ext cx="506228" cy="36933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/>
                <p:nvPr/>
              </p:nvSpPr>
              <p:spPr>
                <a:xfrm>
                  <a:off x="6434940" y="2277018"/>
                  <a:ext cx="48712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acc>
                          </m:e>
                          <m:sub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4940" y="2277018"/>
                  <a:ext cx="487121" cy="36933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t="-21311" r="-2375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6" name="Group 45"/>
          <p:cNvGrpSpPr/>
          <p:nvPr/>
        </p:nvGrpSpPr>
        <p:grpSpPr>
          <a:xfrm>
            <a:off x="2564804" y="4335447"/>
            <a:ext cx="4162079" cy="1386741"/>
            <a:chOff x="660234" y="4420457"/>
            <a:chExt cx="4162079" cy="138674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Rectangle 39"/>
                <p:cNvSpPr/>
                <p:nvPr/>
              </p:nvSpPr>
              <p:spPr>
                <a:xfrm>
                  <a:off x="2646626" y="5068222"/>
                  <a:ext cx="48712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acc>
                          </m:e>
                          <m:sub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0" name="Rectangle 3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6626" y="5068222"/>
                  <a:ext cx="487121" cy="36933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t="-21311" r="-240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5" name="Group 44"/>
            <p:cNvGrpSpPr/>
            <p:nvPr/>
          </p:nvGrpSpPr>
          <p:grpSpPr>
            <a:xfrm>
              <a:off x="660234" y="4420457"/>
              <a:ext cx="4162079" cy="1386741"/>
              <a:chOff x="660234" y="4420457"/>
              <a:chExt cx="4162079" cy="1386741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493219" y="5013176"/>
                <a:ext cx="216024" cy="2160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Arrow Connector 38"/>
              <p:cNvCxnSpPr/>
              <p:nvPr/>
            </p:nvCxnSpPr>
            <p:spPr>
              <a:xfrm>
                <a:off x="2709243" y="5121188"/>
                <a:ext cx="559230" cy="12970"/>
              </a:xfrm>
              <a:prstGeom prst="straightConnector1">
                <a:avLst/>
              </a:prstGeom>
              <a:ln w="38100" cap="sq">
                <a:solidFill>
                  <a:schemeClr val="tx1"/>
                </a:solidFill>
                <a:round/>
                <a:headEnd type="non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/>
              <p:cNvSpPr/>
              <p:nvPr/>
            </p:nvSpPr>
            <p:spPr>
              <a:xfrm>
                <a:off x="1714525" y="4786126"/>
                <a:ext cx="2152625" cy="683093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086136" y="4585436"/>
                <a:ext cx="3439217" cy="1071503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660234" y="4420457"/>
                <a:ext cx="4162079" cy="1386741"/>
              </a:xfrm>
              <a:prstGeom prst="ellipse">
                <a:avLst/>
              </a:prstGeom>
              <a:noFill/>
              <a:ln w="95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48" name="Straight Connector 47"/>
          <p:cNvCxnSpPr/>
          <p:nvPr/>
        </p:nvCxnSpPr>
        <p:spPr>
          <a:xfrm>
            <a:off x="7842606" y="2618408"/>
            <a:ext cx="1868601" cy="470907"/>
          </a:xfrm>
          <a:prstGeom prst="line">
            <a:avLst/>
          </a:prstGeom>
          <a:ln w="6350" cap="sq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C2FE211-153C-42F3-B6D5-3ED402264997}"/>
                  </a:ext>
                </a:extLst>
              </p:cNvPr>
              <p:cNvSpPr/>
              <p:nvPr/>
            </p:nvSpPr>
            <p:spPr>
              <a:xfrm>
                <a:off x="7264409" y="2155592"/>
                <a:ext cx="7285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C2FE211-153C-42F3-B6D5-3ED4022649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4409" y="2155592"/>
                <a:ext cx="728533" cy="369332"/>
              </a:xfrm>
              <a:prstGeom prst="rect">
                <a:avLst/>
              </a:prstGeom>
              <a:blipFill>
                <a:blip r:embed="rId12"/>
                <a:stretch>
                  <a:fillRect t="-21667" r="-201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73976AF6-0489-4C4A-9624-8FF21A12163C}"/>
              </a:ext>
            </a:extLst>
          </p:cNvPr>
          <p:cNvSpPr txBox="1"/>
          <p:nvPr/>
        </p:nvSpPr>
        <p:spPr>
          <a:xfrm>
            <a:off x="204241" y="6531500"/>
            <a:ext cx="7632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Dirk Helbing and Peter Molnar. Social force model for pedestrian dynamics. Phys. Rev. E, 51:4286, May 1995.</a:t>
            </a:r>
            <a:endParaRPr lang="zh-CN" altLang="en-US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468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0</TotalTime>
  <Words>1949</Words>
  <Application>Microsoft Office PowerPoint</Application>
  <PresentationFormat>Custom</PresentationFormat>
  <Paragraphs>396</Paragraphs>
  <Slides>21</Slides>
  <Notes>21</Notes>
  <HiddenSlides>1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9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7" baseType="lpstr">
      <vt:lpstr>黑体</vt:lpstr>
      <vt:lpstr>Arial</vt:lpstr>
      <vt:lpstr>Cambria Math</vt:lpstr>
      <vt:lpstr>Mangal</vt:lpstr>
      <vt:lpstr>Verdana</vt:lpstr>
      <vt:lpstr>Wingdings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Equation</vt:lpstr>
      <vt:lpstr>Lecture with Computer Exercises: Modelling and Simulating Social Systems with MATLAB   How do participants act during an apéro at ETH?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ETHZ-MAVT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Hangxi Li</cp:lastModifiedBy>
  <cp:revision>405</cp:revision>
  <cp:lastPrinted>2013-06-08T11:22:51Z</cp:lastPrinted>
  <dcterms:created xsi:type="dcterms:W3CDTF">2016-10-04T10:45:11Z</dcterms:created>
  <dcterms:modified xsi:type="dcterms:W3CDTF">2017-12-19T15:07:37Z</dcterms:modified>
</cp:coreProperties>
</file>